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8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6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8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3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6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1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3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3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4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4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4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B2F53-C697-4B11-AF3A-52A305980E11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CB0CD-1575-4103-8BE5-EBA63E722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3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502888"/>
              </p:ext>
            </p:extLst>
          </p:nvPr>
        </p:nvGraphicFramePr>
        <p:xfrm>
          <a:off x="1" y="2"/>
          <a:ext cx="12225811" cy="71282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817">
                  <a:extLst>
                    <a:ext uri="{9D8B030D-6E8A-4147-A177-3AD203B41FA5}">
                      <a16:colId xmlns:a16="http://schemas.microsoft.com/office/drawing/2014/main" val="1074071043"/>
                    </a:ext>
                  </a:extLst>
                </a:gridCol>
                <a:gridCol w="660200">
                  <a:extLst>
                    <a:ext uri="{9D8B030D-6E8A-4147-A177-3AD203B41FA5}">
                      <a16:colId xmlns:a16="http://schemas.microsoft.com/office/drawing/2014/main" val="1368615587"/>
                    </a:ext>
                  </a:extLst>
                </a:gridCol>
                <a:gridCol w="1289132">
                  <a:extLst>
                    <a:ext uri="{9D8B030D-6E8A-4147-A177-3AD203B41FA5}">
                      <a16:colId xmlns:a16="http://schemas.microsoft.com/office/drawing/2014/main" val="1364448571"/>
                    </a:ext>
                  </a:extLst>
                </a:gridCol>
                <a:gridCol w="3221328">
                  <a:extLst>
                    <a:ext uri="{9D8B030D-6E8A-4147-A177-3AD203B41FA5}">
                      <a16:colId xmlns:a16="http://schemas.microsoft.com/office/drawing/2014/main" val="2608475627"/>
                    </a:ext>
                  </a:extLst>
                </a:gridCol>
                <a:gridCol w="1504810">
                  <a:extLst>
                    <a:ext uri="{9D8B030D-6E8A-4147-A177-3AD203B41FA5}">
                      <a16:colId xmlns:a16="http://schemas.microsoft.com/office/drawing/2014/main" val="2394461901"/>
                    </a:ext>
                  </a:extLst>
                </a:gridCol>
                <a:gridCol w="1504810">
                  <a:extLst>
                    <a:ext uri="{9D8B030D-6E8A-4147-A177-3AD203B41FA5}">
                      <a16:colId xmlns:a16="http://schemas.microsoft.com/office/drawing/2014/main" val="2466129963"/>
                    </a:ext>
                  </a:extLst>
                </a:gridCol>
                <a:gridCol w="56839">
                  <a:extLst>
                    <a:ext uri="{9D8B030D-6E8A-4147-A177-3AD203B41FA5}">
                      <a16:colId xmlns:a16="http://schemas.microsoft.com/office/drawing/2014/main" val="3987420240"/>
                    </a:ext>
                  </a:extLst>
                </a:gridCol>
                <a:gridCol w="1488666">
                  <a:extLst>
                    <a:ext uri="{9D8B030D-6E8A-4147-A177-3AD203B41FA5}">
                      <a16:colId xmlns:a16="http://schemas.microsoft.com/office/drawing/2014/main" val="800192897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4143166629"/>
                    </a:ext>
                  </a:extLst>
                </a:gridCol>
                <a:gridCol w="1504809">
                  <a:extLst>
                    <a:ext uri="{9D8B030D-6E8A-4147-A177-3AD203B41FA5}">
                      <a16:colId xmlns:a16="http://schemas.microsoft.com/office/drawing/2014/main" val="3660890623"/>
                    </a:ext>
                  </a:extLst>
                </a:gridCol>
              </a:tblGrid>
              <a:tr h="27024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 Name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Bond funds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96605"/>
                  </a:ext>
                </a:extLst>
              </a:tr>
              <a:tr h="27024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Executive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Sponsor(s)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Start Date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End Date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784270"/>
                  </a:ext>
                </a:extLst>
              </a:tr>
              <a:tr h="27024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Project Description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Quickbase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105815"/>
                  </a:ext>
                </a:extLst>
              </a:tr>
              <a:tr h="270240">
                <a:tc gridSpan="10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Status Reporting Period (mm/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yy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mm/</a:t>
                      </a:r>
                      <a:r>
                        <a:rPr lang="en-US" sz="1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yy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18113"/>
                  </a:ext>
                </a:extLst>
              </a:tr>
              <a:tr h="27024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</a:rPr>
                        <a:t>Overall Summary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Schedule / Upcoming Activities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632653"/>
                  </a:ext>
                </a:extLst>
              </a:tr>
              <a:tr h="266273">
                <a:tc rowSpan="4" gridSpan="4">
                  <a:txBody>
                    <a:bodyPr/>
                    <a:lstStyle/>
                    <a:p>
                      <a:pPr lvl="0" algn="l" fontAlgn="t"/>
                      <a:r>
                        <a:rPr lang="en-U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000" i="1" dirty="0" smtClean="0"/>
                        <a:t>Milestone</a:t>
                      </a:r>
                      <a:endParaRPr lang="en-US" sz="1000" i="1" dirty="0"/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Actual Date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i="1" dirty="0" smtClean="0"/>
                        <a:t>  Planned</a:t>
                      </a:r>
                      <a:r>
                        <a:rPr lang="en-US" sz="1000" i="1" baseline="0" dirty="0" smtClean="0"/>
                        <a:t> Date</a:t>
                      </a:r>
                      <a:endParaRPr lang="en-US" sz="1000" i="1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291209"/>
                  </a:ext>
                </a:extLst>
              </a:tr>
              <a:tr h="324287">
                <a:tc gridSpan="4" vMerge="1">
                  <a:txBody>
                    <a:bodyPr/>
                    <a:lstStyle/>
                    <a:p>
                      <a:pPr algn="l" fontAlgn="t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000" i="0" dirty="0"/>
                    </a:p>
                  </a:txBody>
                  <a:tcPr marL="0" marR="0" marT="0" marB="0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i="0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741453"/>
                  </a:ext>
                </a:extLst>
              </a:tr>
              <a:tr h="324287">
                <a:tc gridSpan="4" vMerge="1">
                  <a:txBody>
                    <a:bodyPr/>
                    <a:lstStyle/>
                    <a:p>
                      <a:pPr algn="l" fontAlgn="t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000" i="0" dirty="0"/>
                    </a:p>
                  </a:txBody>
                  <a:tcPr marL="0" marR="0" marT="0" marB="0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i="0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179747"/>
                  </a:ext>
                </a:extLst>
              </a:tr>
              <a:tr h="324287">
                <a:tc gridSpan="4" vMerge="1">
                  <a:txBody>
                    <a:bodyPr/>
                    <a:lstStyle/>
                    <a:p>
                      <a:pPr algn="l" fontAlgn="t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sz="1000" i="0" dirty="0"/>
                    </a:p>
                  </a:txBody>
                  <a:tcPr marL="0" marR="0" marT="0" marB="0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i="0" dirty="0"/>
                    </a:p>
                  </a:txBody>
                  <a:tcPr marL="0" marR="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813765"/>
                  </a:ext>
                </a:extLst>
              </a:tr>
              <a:tr h="27024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Key Actions and Decisions (Done/Required)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Risks and Issues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973832"/>
                  </a:ext>
                </a:extLst>
              </a:tr>
              <a:tr h="1059338">
                <a:tc gridSpan="4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78723"/>
                  </a:ext>
                </a:extLst>
              </a:tr>
              <a:tr h="27024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</a:rPr>
                        <a:t>Accomplishments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</a:rPr>
                        <a:t>Delays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47955"/>
                  </a:ext>
                </a:extLst>
              </a:tr>
              <a:tr h="1057221">
                <a:tc gridSpan="4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293927"/>
                  </a:ext>
                </a:extLst>
              </a:tr>
              <a:tr h="259430"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smtClean="0">
                          <a:effectLst/>
                        </a:rPr>
                        <a:t>Budget </a:t>
                      </a:r>
                      <a:r>
                        <a:rPr lang="en-US" sz="1400" u="none" strike="noStrike" dirty="0">
                          <a:effectLst/>
                        </a:rPr>
                        <a:t>Expended </a:t>
                      </a:r>
                      <a:r>
                        <a:rPr lang="en-US" sz="1400" u="none" strike="noStrike" dirty="0" smtClean="0">
                          <a:effectLst/>
                        </a:rPr>
                        <a:t>Amount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$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Remaining </a:t>
                      </a:r>
                      <a:r>
                        <a:rPr lang="en-US" sz="1400" u="none" strike="noStrike" dirty="0" smtClean="0">
                          <a:effectLst/>
                        </a:rPr>
                        <a:t>Amount (add bond)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$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636765"/>
                  </a:ext>
                </a:extLst>
              </a:tr>
              <a:tr h="270240">
                <a:tc gridSpan="10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Project Stoplight Indicator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155498"/>
                  </a:ext>
                </a:extLst>
              </a:tr>
              <a:tr h="2702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0000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Briefly describe why the scope is Red, Yellow or Green</a:t>
                      </a:r>
                      <a:endParaRPr lang="en-US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59726"/>
                  </a:ext>
                </a:extLst>
              </a:tr>
              <a:tr h="270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Scope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Briefly describe why the scope is Red, Yellow or Green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240489"/>
                  </a:ext>
                </a:extLst>
              </a:tr>
              <a:tr h="270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Schedule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Briefly describe why the schedule is Red, Yellow or Green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312602"/>
                  </a:ext>
                </a:extLst>
              </a:tr>
              <a:tr h="270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Budget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 dirty="0">
                          <a:effectLst/>
                        </a:rPr>
                        <a:t>Briefly describe why the budget is Red, Yellow or Green</a:t>
                      </a:r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001517"/>
                  </a:ext>
                </a:extLst>
              </a:tr>
              <a:tr h="2702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000" i="1" u="none" strike="noStrike" dirty="0">
                          <a:effectLst/>
                        </a:rPr>
                        <a:t>Red - Critical tasks delayed         Yellow - Delay in project but not critical to milestone/deliverable       Green - Project is on schedule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768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07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1514</TotalTime>
  <Words>138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2021-05-24T17:53:10Z</dcterms:created>
  <dcterms:modified xsi:type="dcterms:W3CDTF">2021-11-04T18:20:05Z</dcterms:modified>
</cp:coreProperties>
</file>